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65" r:id="rId4"/>
    <p:sldId id="263" r:id="rId5"/>
    <p:sldId id="267" r:id="rId6"/>
    <p:sldId id="268" r:id="rId7"/>
    <p:sldId id="266" r:id="rId8"/>
    <p:sldId id="257" r:id="rId9"/>
    <p:sldId id="260" r:id="rId10"/>
    <p:sldId id="261" r:id="rId11"/>
    <p:sldId id="262" r:id="rId12"/>
    <p:sldId id="258" r:id="rId13"/>
    <p:sldId id="259" r:id="rId14"/>
    <p:sldId id="269" r:id="rId15"/>
    <p:sldId id="270" r:id="rId16"/>
    <p:sldId id="275" r:id="rId17"/>
    <p:sldId id="271" r:id="rId18"/>
    <p:sldId id="277" r:id="rId19"/>
    <p:sldId id="273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howGuides="1">
      <p:cViewPr varScale="1">
        <p:scale>
          <a:sx n="102" d="100"/>
          <a:sy n="102" d="100"/>
        </p:scale>
        <p:origin x="870" y="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38100" cy="381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D8A960-ECD4-ED6A-427B-B4792DAF07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8CB3610-6BD6-2B54-2143-7ACEB19ECB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6F343F-E2D3-D951-0CB6-6FE5508C9E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E2260-943F-465B-9E5B-2472AA4DD64E}" type="datetimeFigureOut">
              <a:rPr lang="en-US" smtClean="0"/>
              <a:t>8/31/2024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558141-2C1B-8E0F-1D07-E599FB4DC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C6D6C5-103B-447B-45C6-FAEA3A6406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CAF2C-85FC-4A4B-A158-0DD71E6146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3313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746D8-BB05-4EE1-1BB2-8389EBD89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A4F2F3E-941E-7440-D8D8-7F95BC96DA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DAB996-E44C-429D-C3E0-F3A31F5BF3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E2260-943F-465B-9E5B-2472AA4DD64E}" type="datetimeFigureOut">
              <a:rPr lang="en-US" smtClean="0"/>
              <a:t>8/31/2024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10B3E2-E0A6-72BF-81CD-0FF3C5CE9F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C7BFF2-7C41-6803-E189-D6AD392D7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CAF2C-85FC-4A4B-A158-0DD71E6146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0519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A8DFDD5-ABD9-678B-8322-F937DF0CD48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A6B904-4E9F-EB35-0FF3-686073AD00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0A8525-751D-EE8E-3CCB-345398A1C7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E2260-943F-465B-9E5B-2472AA4DD64E}" type="datetimeFigureOut">
              <a:rPr lang="en-US" smtClean="0"/>
              <a:t>8/31/2024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9ACF79-AEBF-0C3C-F6C6-CC0FF4490C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8671A6-C18E-6E05-3032-A9E1DC2BD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CAF2C-85FC-4A4B-A158-0DD71E6146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901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B9731-B930-9647-F306-D36C36595E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161A49-DB23-E4D5-F874-77BC4789A9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BF5F30-67AF-132C-20F2-5D9FFEC043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E2260-943F-465B-9E5B-2472AA4DD64E}" type="datetimeFigureOut">
              <a:rPr lang="en-US" smtClean="0"/>
              <a:t>8/31/2024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FAF554-8A28-6B3E-A205-3457959405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985B49-8CA4-43B3-51FB-B7B20DD8BB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CAF2C-85FC-4A4B-A158-0DD71E6146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1409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BDE32-E941-B3A5-532A-322C4ECD5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808311-ECD1-9BC3-1071-586313D56C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562821-5CE3-BFC5-881B-9565E70B47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E2260-943F-465B-9E5B-2472AA4DD64E}" type="datetimeFigureOut">
              <a:rPr lang="en-US" smtClean="0"/>
              <a:t>8/31/2024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701DBE-EB02-0C9B-CE23-847354AC66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5C86DC-084F-8C67-7A5B-7281156159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CAF2C-85FC-4A4B-A158-0DD71E6146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1810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321D2-D69E-1D61-0B92-89741CBB1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49D500-1274-40CC-3122-95E577D6A7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1813F2-7D2A-D836-5E2A-3E4E0CCBB1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51F9DF-66D3-1CD5-F4EB-6CF560C6FF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E2260-943F-465B-9E5B-2472AA4DD64E}" type="datetimeFigureOut">
              <a:rPr lang="en-US" smtClean="0"/>
              <a:t>8/31/2024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3D048C-8B49-A209-DF09-6CD1B177A0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DFBD96-0B4F-49C0-A487-75FEE7BF81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CAF2C-85FC-4A4B-A158-0DD71E6146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1104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52883C-2FDF-4E8F-AF1F-372D64597C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65B854-9A87-D954-53BF-8695E2B03F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6803A9-DC7F-3BEE-8742-ED177149A0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A93DEA5-CCF2-358E-9A2D-79EAD926B2D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BCD7426-6478-115C-E16A-67F1AECC093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74C4B32-4AA0-E0F3-5B96-95DDF5F4C2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E2260-943F-465B-9E5B-2472AA4DD64E}" type="datetimeFigureOut">
              <a:rPr lang="en-US" smtClean="0"/>
              <a:t>8/31/2024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3500F55-996D-9F56-EB7B-26AB671F76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743990-1870-815B-C7CC-B1C7776F5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CAF2C-85FC-4A4B-A158-0DD71E6146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5633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B87EE2-F5F2-3CF8-30F5-E76B901B6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5BA397-272C-1B85-4CA0-08C22F3B91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E2260-943F-465B-9E5B-2472AA4DD64E}" type="datetimeFigureOut">
              <a:rPr lang="en-US" smtClean="0"/>
              <a:t>8/31/2024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D89ABF-C7F0-4CAD-DFC8-83EBEA03BF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84F05A-B976-DFA2-0E08-B8D0A84F6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CAF2C-85FC-4A4B-A158-0DD71E6146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78060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53D18C-CB79-71F1-2D6C-DD2F654829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E2260-943F-465B-9E5B-2472AA4DD64E}" type="datetimeFigureOut">
              <a:rPr lang="en-US" smtClean="0"/>
              <a:t>8/31/2024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A28E04-B8B9-8987-E057-224D456F72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CBA596-FED4-8D21-AAA5-12BDDAD9C9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CAF2C-85FC-4A4B-A158-0DD71E6146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0214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E9987-5147-DABA-D1E0-293A3F09AF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C5FC1C-75E5-856C-1919-776D3CA4A1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B6BD51-EBBA-DEAD-E44E-DF26BF8119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23376C-FFAB-7344-3E84-F0A7A98972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E2260-943F-465B-9E5B-2472AA4DD64E}" type="datetimeFigureOut">
              <a:rPr lang="en-US" smtClean="0"/>
              <a:t>8/31/2024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433AE3-72DC-25F3-81D0-C207D7642B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0B460F-11E2-E0C3-C65B-BBA774500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CAF2C-85FC-4A4B-A158-0DD71E6146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3386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9EA8D8-5D10-E81D-F79D-8C503F6431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A9C3A36-DBF9-8EFE-D93E-C38D79913B1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EAB53E-8132-FA7F-61D4-BD45607CCC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57E747-9239-DFF3-5642-1716B264F7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E2260-943F-465B-9E5B-2472AA4DD64E}" type="datetimeFigureOut">
              <a:rPr lang="en-US" smtClean="0"/>
              <a:t>8/31/2024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3ADA4A-DBA5-3D6B-7922-8071D4C00A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5ACFD1-DD5C-FA61-CCAF-E8CC488807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CAF2C-85FC-4A4B-A158-0DD71E6146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7298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10B0A88-F8EA-CE70-F70D-65618DDEA2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3A2C7B-1261-CA97-2246-6CCC4D3624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B11EE2-7861-54AA-2C47-65F082B62A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CFE2260-943F-465B-9E5B-2472AA4DD64E}" type="datetimeFigureOut">
              <a:rPr lang="en-US" smtClean="0"/>
              <a:t>8/31/2024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96EFD6-DD39-C240-06E6-C2CBCADA08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8B6383-C7E2-B546-0F1D-A64E84463A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F4CAF2C-85FC-4A4B-A158-0DD71E6146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2527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trainingthestreet.com/resources/evaluating-an-excel-formula-with-edit-mode-and-the-f9-key/" TargetMode="External"/><Relationship Id="rId2" Type="http://schemas.openxmlformats.org/officeDocument/2006/relationships/hyperlink" Target="https://www.ablebits.com/office-addins-blog/evaluate-debug-formulas-excel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support.microsoft.com/en-us/office/load-the-solver-add-in-in-excel-612926fc-d53b-46b4-872c-e24772f078ca" TargetMode="External"/><Relationship Id="rId4" Type="http://schemas.openxmlformats.org/officeDocument/2006/relationships/hyperlink" Target="https://earnandexcel.com/blog/what-does-f9-do-in-excel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/>
            </a:gs>
            <a:gs pos="98000">
              <a:schemeClr val="accent4">
                <a:lumMod val="50000"/>
              </a:schemeClr>
            </a:gs>
            <a:gs pos="41000">
              <a:schemeClr val="accent1">
                <a:lumMod val="60000"/>
                <a:lumOff val="40000"/>
              </a:schemeClr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FA42D1-A04F-C1EF-E8E2-7B426748C6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438400"/>
            <a:ext cx="12192000" cy="1071562"/>
          </a:xfrm>
          <a:solidFill>
            <a:schemeClr val="accent2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dirty="0" err="1"/>
              <a:t>Simulasi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Excel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54FC71-E0A6-B720-87AC-6881363267C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I Wayan Sudiarta, Ph.D.</a:t>
            </a:r>
          </a:p>
          <a:p>
            <a:r>
              <a:rPr lang="en-US" sz="1600" dirty="0">
                <a:solidFill>
                  <a:schemeClr val="bg1"/>
                </a:solidFill>
              </a:rPr>
              <a:t>Program </a:t>
            </a:r>
            <a:r>
              <a:rPr lang="en-US" sz="1600" dirty="0" err="1">
                <a:solidFill>
                  <a:schemeClr val="bg1"/>
                </a:solidFill>
              </a:rPr>
              <a:t>Studi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Fisika</a:t>
            </a:r>
            <a:r>
              <a:rPr lang="en-US" sz="1600" dirty="0">
                <a:solidFill>
                  <a:schemeClr val="bg1"/>
                </a:solidFill>
              </a:rPr>
              <a:t>, </a:t>
            </a:r>
            <a:r>
              <a:rPr lang="en-US" sz="1600" dirty="0" err="1">
                <a:solidFill>
                  <a:schemeClr val="bg1"/>
                </a:solidFill>
              </a:rPr>
              <a:t>Fakultas</a:t>
            </a:r>
            <a:r>
              <a:rPr lang="en-US" sz="1600" dirty="0">
                <a:solidFill>
                  <a:schemeClr val="bg1"/>
                </a:solidFill>
              </a:rPr>
              <a:t> MIPA  Universitas </a:t>
            </a:r>
            <a:r>
              <a:rPr lang="en-US" sz="1600" dirty="0" err="1">
                <a:solidFill>
                  <a:schemeClr val="bg1"/>
                </a:solidFill>
              </a:rPr>
              <a:t>Mataram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F87D80-3050-E2C4-C839-99AAE79B0C97}"/>
              </a:ext>
            </a:extLst>
          </p:cNvPr>
          <p:cNvSpPr txBox="1"/>
          <p:nvPr/>
        </p:nvSpPr>
        <p:spPr>
          <a:xfrm>
            <a:off x="5943600" y="6210300"/>
            <a:ext cx="59567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https://github.com/wayansudiarta/komputasi-fisika-dasar</a:t>
            </a:r>
          </a:p>
        </p:txBody>
      </p:sp>
    </p:spTree>
    <p:extLst>
      <p:ext uri="{BB962C8B-B14F-4D97-AF65-F5344CB8AC3E}">
        <p14:creationId xmlns:p14="http://schemas.microsoft.com/office/powerpoint/2010/main" val="2471305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30E06A-12C4-89DB-6343-D5D7991B1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349723"/>
            <a:ext cx="11057200" cy="793277"/>
          </a:xfrm>
          <a:solidFill>
            <a:schemeClr val="accent2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dirty="0" err="1"/>
              <a:t>Iterasi</a:t>
            </a:r>
            <a:r>
              <a:rPr lang="en-US" dirty="0"/>
              <a:t> </a:t>
            </a:r>
            <a:r>
              <a:rPr lang="en-US" dirty="0" err="1"/>
              <a:t>Sederhana</a:t>
            </a:r>
            <a:endParaRPr lang="en-US" dirty="0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D0E1B358-0120-5126-05DC-66D9CC35A0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8215" y="1485900"/>
            <a:ext cx="6028000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A8E235E-1D61-3B6C-F3FF-AE22C7F8322F}"/>
              </a:ext>
            </a:extLst>
          </p:cNvPr>
          <p:cNvSpPr txBox="1"/>
          <p:nvPr/>
        </p:nvSpPr>
        <p:spPr>
          <a:xfrm>
            <a:off x="495300" y="1485900"/>
            <a:ext cx="4563894" cy="424731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Isi cell (</a:t>
            </a:r>
            <a:r>
              <a:rPr lang="en-US" dirty="0" err="1"/>
              <a:t>sel</a:t>
            </a:r>
            <a:r>
              <a:rPr lang="en-US" dirty="0"/>
              <a:t>) B3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nilai</a:t>
            </a:r>
            <a:r>
              <a:rPr lang="en-US" dirty="0"/>
              <a:t> 0</a:t>
            </a:r>
          </a:p>
          <a:p>
            <a:pPr marL="342900" indent="-342900">
              <a:buAutoNum type="arabicPeriod"/>
            </a:pPr>
            <a:r>
              <a:rPr lang="en-US" dirty="0" err="1"/>
              <a:t>Tulis</a:t>
            </a:r>
            <a:r>
              <a:rPr lang="en-US" dirty="0"/>
              <a:t> </a:t>
            </a:r>
            <a:r>
              <a:rPr lang="en-US" dirty="0" err="1"/>
              <a:t>Persamaan</a:t>
            </a:r>
            <a:r>
              <a:rPr lang="en-US" dirty="0"/>
              <a:t> pada cell C3:</a:t>
            </a:r>
          </a:p>
          <a:p>
            <a:r>
              <a:rPr lang="en-US" dirty="0"/>
              <a:t>        =B3 +1</a:t>
            </a:r>
          </a:p>
          <a:p>
            <a:pPr marL="342900" indent="-342900">
              <a:buAutoNum type="arabicPeriod" startAt="3"/>
            </a:pPr>
            <a:r>
              <a:rPr lang="en-US" dirty="0" err="1"/>
              <a:t>Ganti</a:t>
            </a:r>
            <a:r>
              <a:rPr lang="en-US" dirty="0"/>
              <a:t> cell B3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persamaan</a:t>
            </a:r>
            <a:endParaRPr lang="en-US" dirty="0"/>
          </a:p>
          <a:p>
            <a:r>
              <a:rPr lang="en-US" dirty="0"/>
              <a:t>        =C3</a:t>
            </a:r>
          </a:p>
          <a:p>
            <a:r>
              <a:rPr lang="en-US" dirty="0"/>
              <a:t>       di </a:t>
            </a:r>
            <a:r>
              <a:rPr lang="en-US" dirty="0" err="1"/>
              <a:t>bagian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terdapat</a:t>
            </a:r>
            <a:r>
              <a:rPr lang="en-US" dirty="0"/>
              <a:t> </a:t>
            </a:r>
            <a:r>
              <a:rPr lang="en-US" dirty="0" err="1"/>
              <a:t>hubungan</a:t>
            </a:r>
            <a:r>
              <a:rPr lang="en-US" dirty="0"/>
              <a:t> </a:t>
            </a:r>
          </a:p>
          <a:p>
            <a:r>
              <a:rPr lang="en-US" dirty="0"/>
              <a:t>        “</a:t>
            </a:r>
            <a:r>
              <a:rPr lang="en-US" dirty="0" err="1"/>
              <a:t>referensi</a:t>
            </a:r>
            <a:r>
              <a:rPr lang="en-US" dirty="0"/>
              <a:t> circular” </a:t>
            </a:r>
            <a:r>
              <a:rPr lang="en-US" dirty="0" err="1"/>
              <a:t>antara</a:t>
            </a:r>
            <a:r>
              <a:rPr lang="en-US" dirty="0"/>
              <a:t>  B3 dan C3</a:t>
            </a:r>
          </a:p>
          <a:p>
            <a:r>
              <a:rPr lang="en-US" dirty="0"/>
              <a:t>	</a:t>
            </a:r>
          </a:p>
          <a:p>
            <a:pPr marL="342900" indent="-342900">
              <a:buAutoNum type="arabicPeriod" startAt="4"/>
            </a:pPr>
            <a:r>
              <a:rPr lang="en-US" dirty="0" err="1"/>
              <a:t>Setiap</a:t>
            </a:r>
            <a:r>
              <a:rPr lang="en-US" dirty="0"/>
              <a:t>  kali “update/evaluate” </a:t>
            </a:r>
          </a:p>
          <a:p>
            <a:r>
              <a:rPr lang="en-US" dirty="0"/>
              <a:t>       </a:t>
            </a:r>
            <a:r>
              <a:rPr lang="en-US" dirty="0" err="1"/>
              <a:t>persamaan</a:t>
            </a:r>
            <a:r>
              <a:rPr lang="en-US" dirty="0"/>
              <a:t> </a:t>
            </a:r>
            <a:r>
              <a:rPr lang="en-US" dirty="0" err="1"/>
              <a:t>setiap</a:t>
            </a:r>
            <a:r>
              <a:rPr lang="en-US" dirty="0"/>
              <a:t> cell </a:t>
            </a:r>
            <a:r>
              <a:rPr lang="en-US" dirty="0" err="1"/>
              <a:t>dihitung</a:t>
            </a:r>
            <a:r>
              <a:rPr lang="en-US" dirty="0"/>
              <a:t> 1 kali</a:t>
            </a:r>
          </a:p>
          <a:p>
            <a:pPr marL="342900" indent="-342900">
              <a:buAutoNum type="arabicPeriod" startAt="5"/>
            </a:pPr>
            <a:r>
              <a:rPr lang="en-US" dirty="0" err="1"/>
              <a:t>Tekan</a:t>
            </a:r>
            <a:r>
              <a:rPr lang="en-US" dirty="0"/>
              <a:t> </a:t>
            </a:r>
            <a:r>
              <a:rPr lang="en-US" dirty="0" err="1"/>
              <a:t>Tombol</a:t>
            </a:r>
            <a:r>
              <a:rPr lang="en-US" dirty="0"/>
              <a:t> F9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menghitung</a:t>
            </a:r>
            <a:r>
              <a:rPr lang="en-US" dirty="0"/>
              <a:t> </a:t>
            </a:r>
            <a:r>
              <a:rPr lang="en-US" dirty="0" err="1"/>
              <a:t>ulang</a:t>
            </a:r>
            <a:r>
              <a:rPr lang="en-US" dirty="0"/>
              <a:t> (reevaluate)</a:t>
            </a:r>
          </a:p>
          <a:p>
            <a:pPr marL="342900" indent="-342900">
              <a:buAutoNum type="arabicPeriod" startAt="5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63010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C955D5-BEB2-C6B2-56F9-8F0F80B302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39775"/>
          </a:xfrm>
          <a:solidFill>
            <a:schemeClr val="accent2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dirty="0" err="1"/>
              <a:t>Tombol</a:t>
            </a:r>
            <a:r>
              <a:rPr lang="en-US" dirty="0"/>
              <a:t> F9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83ED63-A380-C383-E4B4-DCA74C2110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8380" y="1409700"/>
            <a:ext cx="6210300" cy="4762500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r>
              <a:rPr lang="en-US" sz="2400" b="0" i="0" dirty="0" err="1">
                <a:effectLst/>
                <a:latin typeface="mulish"/>
              </a:rPr>
              <a:t>Tombol</a:t>
            </a:r>
            <a:r>
              <a:rPr lang="en-US" sz="2400" b="0" i="0" dirty="0">
                <a:effectLst/>
                <a:latin typeface="mulish"/>
              </a:rPr>
              <a:t> F9 </a:t>
            </a:r>
            <a:r>
              <a:rPr lang="en-US" sz="2400" b="0" i="0" dirty="0" err="1">
                <a:effectLst/>
                <a:latin typeface="mulish"/>
              </a:rPr>
              <a:t>berterkaitan</a:t>
            </a:r>
            <a:r>
              <a:rPr lang="en-US" sz="2400" b="0" i="0" dirty="0">
                <a:effectLst/>
                <a:latin typeface="mulish"/>
              </a:rPr>
              <a:t> </a:t>
            </a:r>
            <a:r>
              <a:rPr lang="en-US" sz="2400" b="0" i="0" dirty="0" err="1">
                <a:effectLst/>
                <a:latin typeface="mulish"/>
              </a:rPr>
              <a:t>dengan</a:t>
            </a:r>
            <a:r>
              <a:rPr lang="en-US" sz="2400" b="0" i="0" dirty="0">
                <a:effectLst/>
                <a:latin typeface="mulish"/>
              </a:rPr>
              <a:t> proses </a:t>
            </a:r>
            <a:r>
              <a:rPr lang="en-US" sz="2400" b="0" i="0" dirty="0" err="1">
                <a:effectLst/>
                <a:latin typeface="mulish"/>
              </a:rPr>
              <a:t>perhitungan</a:t>
            </a:r>
            <a:r>
              <a:rPr lang="en-US" sz="2400" b="0" i="0" dirty="0">
                <a:effectLst/>
                <a:latin typeface="mulish"/>
              </a:rPr>
              <a:t> (evaluate) dan </a:t>
            </a:r>
            <a:r>
              <a:rPr lang="en-US" sz="2400" b="0" i="0" dirty="0" err="1">
                <a:effectLst/>
                <a:latin typeface="mulish"/>
              </a:rPr>
              <a:t>perhitungan</a:t>
            </a:r>
            <a:r>
              <a:rPr lang="en-US" sz="2400" b="0" i="0" dirty="0">
                <a:effectLst/>
                <a:latin typeface="mulish"/>
              </a:rPr>
              <a:t> </a:t>
            </a:r>
            <a:r>
              <a:rPr lang="en-US" sz="2400" b="0" i="0" dirty="0" err="1">
                <a:effectLst/>
                <a:latin typeface="mulish"/>
              </a:rPr>
              <a:t>ulang</a:t>
            </a:r>
            <a:r>
              <a:rPr lang="en-US" sz="2400" b="0" i="0" dirty="0">
                <a:effectLst/>
                <a:latin typeface="mulish"/>
              </a:rPr>
              <a:t> (reevaluate). </a:t>
            </a:r>
          </a:p>
          <a:p>
            <a:r>
              <a:rPr lang="en-US" sz="2400" b="0" i="0" dirty="0" err="1">
                <a:effectLst/>
                <a:latin typeface="mulish"/>
              </a:rPr>
              <a:t>Ini</a:t>
            </a:r>
            <a:r>
              <a:rPr lang="en-US" sz="2400" b="0" i="0" dirty="0">
                <a:effectLst/>
                <a:latin typeface="mulish"/>
              </a:rPr>
              <a:t> </a:t>
            </a:r>
            <a:r>
              <a:rPr lang="en-US" sz="2400" b="0" i="0" dirty="0" err="1">
                <a:effectLst/>
                <a:latin typeface="mulish"/>
              </a:rPr>
              <a:t>memungkinkan</a:t>
            </a:r>
            <a:r>
              <a:rPr lang="en-US" sz="2400" b="0" i="0" dirty="0">
                <a:effectLst/>
                <a:latin typeface="mulish"/>
              </a:rPr>
              <a:t> </a:t>
            </a:r>
            <a:r>
              <a:rPr lang="en-US" sz="2400" b="0" i="0" dirty="0" err="1">
                <a:effectLst/>
                <a:latin typeface="mulish"/>
              </a:rPr>
              <a:t>pengguna</a:t>
            </a:r>
            <a:r>
              <a:rPr lang="en-US" sz="2400" b="0" i="0" dirty="0">
                <a:effectLst/>
                <a:latin typeface="mulish"/>
              </a:rPr>
              <a:t> </a:t>
            </a:r>
            <a:r>
              <a:rPr lang="en-US" sz="2400" b="0" i="0" dirty="0" err="1">
                <a:effectLst/>
                <a:latin typeface="mulish"/>
              </a:rPr>
              <a:t>untuk</a:t>
            </a:r>
            <a:r>
              <a:rPr lang="en-US" sz="2400" b="0" i="0" dirty="0">
                <a:effectLst/>
                <a:latin typeface="mulish"/>
              </a:rPr>
              <a:t> </a:t>
            </a:r>
            <a:r>
              <a:rPr lang="en-US" sz="2400" b="0" i="0" dirty="0" err="1">
                <a:effectLst/>
                <a:latin typeface="mulish"/>
              </a:rPr>
              <a:t>mengevaluasi</a:t>
            </a:r>
            <a:r>
              <a:rPr lang="en-US" sz="2400" b="0" i="0" dirty="0">
                <a:effectLst/>
                <a:latin typeface="mulish"/>
              </a:rPr>
              <a:t> </a:t>
            </a:r>
            <a:r>
              <a:rPr lang="en-US" sz="2400" b="0" i="0" dirty="0" err="1">
                <a:effectLst/>
                <a:latin typeface="mulish"/>
              </a:rPr>
              <a:t>rumus</a:t>
            </a:r>
            <a:r>
              <a:rPr lang="en-US" sz="2400" b="0" i="0" dirty="0">
                <a:effectLst/>
                <a:latin typeface="mulish"/>
              </a:rPr>
              <a:t>, </a:t>
            </a:r>
            <a:r>
              <a:rPr lang="en-US" sz="2400" b="0" i="0" dirty="0" err="1">
                <a:effectLst/>
                <a:latin typeface="mulish"/>
              </a:rPr>
              <a:t>melakukan</a:t>
            </a:r>
            <a:r>
              <a:rPr lang="en-US" sz="2400" b="0" i="0" dirty="0">
                <a:effectLst/>
                <a:latin typeface="mulish"/>
              </a:rPr>
              <a:t> </a:t>
            </a:r>
            <a:r>
              <a:rPr lang="en-US" sz="2400" b="0" i="0" dirty="0" err="1">
                <a:effectLst/>
                <a:latin typeface="mulish"/>
              </a:rPr>
              <a:t>perhitungan</a:t>
            </a:r>
            <a:r>
              <a:rPr lang="en-US" sz="2400" b="0" i="0" dirty="0">
                <a:effectLst/>
                <a:latin typeface="mulish"/>
              </a:rPr>
              <a:t>, dan </a:t>
            </a:r>
            <a:r>
              <a:rPr lang="en-US" sz="2400" b="0" i="0" dirty="0" err="1">
                <a:effectLst/>
                <a:latin typeface="mulish"/>
              </a:rPr>
              <a:t>memperbarui</a:t>
            </a:r>
            <a:r>
              <a:rPr lang="en-US" sz="2400" b="0" i="0" dirty="0">
                <a:effectLst/>
                <a:latin typeface="mulish"/>
              </a:rPr>
              <a:t> </a:t>
            </a:r>
            <a:r>
              <a:rPr lang="en-US" sz="2400" b="0" i="0" dirty="0" err="1">
                <a:effectLst/>
                <a:latin typeface="mulish"/>
              </a:rPr>
              <a:t>hasil</a:t>
            </a:r>
            <a:r>
              <a:rPr lang="en-US" sz="2400" b="0" i="0" dirty="0">
                <a:effectLst/>
                <a:latin typeface="mulish"/>
              </a:rPr>
              <a:t> </a:t>
            </a:r>
            <a:r>
              <a:rPr lang="en-US" sz="2400" b="0" i="0" dirty="0" err="1">
                <a:effectLst/>
                <a:latin typeface="mulish"/>
              </a:rPr>
              <a:t>secara</a:t>
            </a:r>
            <a:r>
              <a:rPr lang="en-US" sz="2400" b="0" i="0" dirty="0">
                <a:effectLst/>
                <a:latin typeface="mulish"/>
              </a:rPr>
              <a:t> </a:t>
            </a:r>
            <a:r>
              <a:rPr lang="en-US" sz="2400" b="0" i="0" dirty="0" err="1">
                <a:effectLst/>
                <a:latin typeface="mulish"/>
              </a:rPr>
              <a:t>dinamis</a:t>
            </a:r>
            <a:r>
              <a:rPr lang="en-US" sz="2400" b="0" i="0" dirty="0">
                <a:effectLst/>
                <a:latin typeface="mulish"/>
              </a:rPr>
              <a:t>. </a:t>
            </a:r>
          </a:p>
          <a:p>
            <a:r>
              <a:rPr lang="en-US" sz="2400" dirty="0" err="1">
                <a:latin typeface="mulish"/>
              </a:rPr>
              <a:t>Tombol</a:t>
            </a:r>
            <a:r>
              <a:rPr lang="en-US" sz="2400" b="0" i="0" dirty="0">
                <a:effectLst/>
                <a:latin typeface="mulish"/>
              </a:rPr>
              <a:t> F9 </a:t>
            </a:r>
            <a:r>
              <a:rPr lang="en-US" sz="2400" b="0" i="0" dirty="0" err="1">
                <a:effectLst/>
                <a:latin typeface="mulish"/>
              </a:rPr>
              <a:t>dapat</a:t>
            </a:r>
            <a:r>
              <a:rPr lang="en-US" sz="2400" b="0" i="0" dirty="0">
                <a:effectLst/>
                <a:latin typeface="mulish"/>
              </a:rPr>
              <a:t> </a:t>
            </a:r>
            <a:r>
              <a:rPr lang="en-US" sz="2400" b="0" i="0" dirty="0" err="1">
                <a:effectLst/>
                <a:latin typeface="mulish"/>
              </a:rPr>
              <a:t>digunakan</a:t>
            </a:r>
            <a:r>
              <a:rPr lang="en-US" sz="2400" b="0" i="0" dirty="0">
                <a:effectLst/>
                <a:latin typeface="mulish"/>
              </a:rPr>
              <a:t> </a:t>
            </a:r>
            <a:r>
              <a:rPr lang="en-US" sz="2400" dirty="0" err="1">
                <a:latin typeface="mulish"/>
              </a:rPr>
              <a:t>u</a:t>
            </a:r>
            <a:r>
              <a:rPr lang="en-US" sz="2400" b="0" i="0" dirty="0" err="1">
                <a:effectLst/>
                <a:latin typeface="mulish"/>
              </a:rPr>
              <a:t>ntuk</a:t>
            </a:r>
            <a:r>
              <a:rPr lang="en-US" sz="2400" b="0" i="0" dirty="0">
                <a:effectLst/>
                <a:latin typeface="mulish"/>
              </a:rPr>
              <a:t> men-debug </a:t>
            </a:r>
            <a:r>
              <a:rPr lang="en-US" sz="2400" b="0" i="0" dirty="0" err="1">
                <a:effectLst/>
                <a:latin typeface="mulish"/>
              </a:rPr>
              <a:t>rumus</a:t>
            </a:r>
            <a:r>
              <a:rPr lang="en-US" sz="2400" b="0" i="0" dirty="0">
                <a:effectLst/>
                <a:latin typeface="mulish"/>
              </a:rPr>
              <a:t> dan </a:t>
            </a:r>
            <a:r>
              <a:rPr lang="en-US" sz="2400" b="0" i="0" dirty="0" err="1">
                <a:effectLst/>
                <a:latin typeface="mulish"/>
              </a:rPr>
              <a:t>melakukan</a:t>
            </a:r>
            <a:r>
              <a:rPr lang="en-US" sz="2400" b="0" i="0" dirty="0">
                <a:effectLst/>
                <a:latin typeface="mulish"/>
              </a:rPr>
              <a:t> </a:t>
            </a:r>
            <a:r>
              <a:rPr lang="en-US" sz="2400" b="0" i="0" dirty="0" err="1">
                <a:effectLst/>
                <a:latin typeface="mulish"/>
              </a:rPr>
              <a:t>analisis</a:t>
            </a:r>
            <a:r>
              <a:rPr lang="en-US" sz="2400" b="0" i="0" dirty="0">
                <a:effectLst/>
                <a:latin typeface="mulish"/>
              </a:rPr>
              <a:t> </a:t>
            </a:r>
            <a:r>
              <a:rPr lang="en-US" sz="2400" b="0" i="0" dirty="0" err="1">
                <a:effectLst/>
                <a:latin typeface="mulish"/>
              </a:rPr>
              <a:t>skenario</a:t>
            </a:r>
            <a:r>
              <a:rPr lang="en-US" sz="2400" b="0" i="0" dirty="0">
                <a:effectLst/>
                <a:latin typeface="mulish"/>
              </a:rPr>
              <a:t> </a:t>
            </a:r>
            <a:r>
              <a:rPr lang="en-US" sz="2400" b="0" i="0" dirty="0" err="1">
                <a:effectLst/>
                <a:latin typeface="mulish"/>
              </a:rPr>
              <a:t>interaktif</a:t>
            </a:r>
            <a:r>
              <a:rPr lang="en-US" sz="2400" b="0" i="0" dirty="0">
                <a:effectLst/>
                <a:latin typeface="mulish"/>
              </a:rPr>
              <a:t>.</a:t>
            </a:r>
          </a:p>
          <a:p>
            <a:endParaRPr lang="en-US" sz="2400" dirty="0">
              <a:latin typeface="mulish"/>
            </a:endParaRPr>
          </a:p>
          <a:p>
            <a:endParaRPr lang="en-US" sz="2400" b="1" dirty="0">
              <a:latin typeface="mulish"/>
            </a:endParaRPr>
          </a:p>
          <a:p>
            <a:endParaRPr lang="en-US" sz="2400" b="1" dirty="0">
              <a:latin typeface="mulish"/>
            </a:endParaRPr>
          </a:p>
          <a:p>
            <a:endParaRPr lang="en-US" sz="2400" b="1" dirty="0">
              <a:latin typeface="mulish"/>
            </a:endParaRPr>
          </a:p>
          <a:p>
            <a:endParaRPr lang="en-US" sz="2400" b="1" dirty="0">
              <a:latin typeface="mulish"/>
            </a:endParaRPr>
          </a:p>
          <a:p>
            <a:r>
              <a:rPr lang="en-US" sz="2400" b="1" dirty="0">
                <a:latin typeface="mulish"/>
              </a:rPr>
              <a:t>.</a:t>
            </a:r>
            <a:endParaRPr lang="en-US" sz="2400" b="1" dirty="0"/>
          </a:p>
        </p:txBody>
      </p:sp>
      <p:pic>
        <p:nvPicPr>
          <p:cNvPr id="5" name="Picture 4" descr="A close up of a keyboard&#10;&#10;Description automatically generated">
            <a:extLst>
              <a:ext uri="{FF2B5EF4-FFF2-40B4-BE49-F238E27FC236}">
                <a16:creationId xmlns:a16="http://schemas.microsoft.com/office/drawing/2014/main" id="{3686421B-552F-1DC5-8025-64CFF35CD963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5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4100" y="1409700"/>
            <a:ext cx="3979700" cy="320357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87D8F3B-BCDD-9D32-124C-DF18A0E9B041}"/>
              </a:ext>
            </a:extLst>
          </p:cNvPr>
          <p:cNvSpPr/>
          <p:nvPr/>
        </p:nvSpPr>
        <p:spPr>
          <a:xfrm>
            <a:off x="9258300" y="1714500"/>
            <a:ext cx="1066800" cy="1066800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3D4020B-A014-5115-BE53-51A46B42F47B}"/>
              </a:ext>
            </a:extLst>
          </p:cNvPr>
          <p:cNvSpPr/>
          <p:nvPr/>
        </p:nvSpPr>
        <p:spPr>
          <a:xfrm>
            <a:off x="7374100" y="4914900"/>
            <a:ext cx="3989520" cy="12573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2269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188C1-1519-4FC0-B3E1-F7E87009F0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1675"/>
          </a:xfrm>
          <a:solidFill>
            <a:schemeClr val="accent2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dirty="0" err="1"/>
              <a:t>Osilasi</a:t>
            </a:r>
            <a:r>
              <a:rPr lang="en-US" dirty="0"/>
              <a:t> </a:t>
            </a:r>
            <a:r>
              <a:rPr lang="en-US" dirty="0" err="1"/>
              <a:t>Bandul</a:t>
            </a:r>
            <a:r>
              <a:rPr lang="en-US" dirty="0"/>
              <a:t> </a:t>
            </a:r>
            <a:r>
              <a:rPr lang="en-US" dirty="0" err="1"/>
              <a:t>Sederhana</a:t>
            </a:r>
            <a:endParaRPr lang="en-US" dirty="0"/>
          </a:p>
        </p:txBody>
      </p:sp>
      <p:pic>
        <p:nvPicPr>
          <p:cNvPr id="9" name="Content Placeholder 8" descr="A graph with a ball and a stick&#10;&#10;Description automatically generated">
            <a:extLst>
              <a:ext uri="{FF2B5EF4-FFF2-40B4-BE49-F238E27FC236}">
                <a16:creationId xmlns:a16="http://schemas.microsoft.com/office/drawing/2014/main" id="{D738A2FB-5AA7-640B-60F6-6E6E19145B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0462" y="2305844"/>
            <a:ext cx="4791075" cy="3390900"/>
          </a:xfrm>
        </p:spPr>
      </p:pic>
    </p:spTree>
    <p:extLst>
      <p:ext uri="{BB962C8B-B14F-4D97-AF65-F5344CB8AC3E}">
        <p14:creationId xmlns:p14="http://schemas.microsoft.com/office/powerpoint/2010/main" val="8039688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CC09B-2A7F-BF5F-0904-10D06DE98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0199"/>
            <a:ext cx="10515600" cy="701675"/>
          </a:xfrm>
          <a:solidFill>
            <a:schemeClr val="accent2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dirty="0" err="1"/>
              <a:t>Osilasi</a:t>
            </a:r>
            <a:r>
              <a:rPr lang="en-US" dirty="0"/>
              <a:t> </a:t>
            </a:r>
            <a:r>
              <a:rPr lang="en-US" dirty="0" err="1"/>
              <a:t>Sistem</a:t>
            </a:r>
            <a:r>
              <a:rPr lang="en-US" dirty="0"/>
              <a:t> Massa-</a:t>
            </a:r>
            <a:r>
              <a:rPr lang="en-US" dirty="0" err="1"/>
              <a:t>Pegas</a:t>
            </a:r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3E54D7E7-B2B8-BD75-0486-9D1A33C833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7580" y="1638300"/>
            <a:ext cx="6116839" cy="4351338"/>
          </a:xfr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554759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45D76E8-50C0-C350-5788-9C2982C340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solidFill>
            <a:schemeClr val="accent4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dirty="0" err="1"/>
              <a:t>Menyelesaikan</a:t>
            </a:r>
            <a:r>
              <a:rPr lang="en-US" dirty="0"/>
              <a:t> </a:t>
            </a:r>
            <a:r>
              <a:rPr lang="en-US" dirty="0" err="1"/>
              <a:t>Persamaan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Solver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DB7FC37D-06D7-189D-3D34-E914630756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solidFill>
            <a:schemeClr val="accent4">
              <a:lumMod val="20000"/>
              <a:lumOff val="80000"/>
            </a:schemeClr>
          </a:solidFill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2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D897B5-039F-DB9E-16C5-F1CED9E6C8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342900"/>
            <a:ext cx="3581400" cy="1524000"/>
          </a:xfrm>
          <a:solidFill>
            <a:schemeClr val="accent2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r>
              <a:rPr lang="en-US" dirty="0" err="1"/>
              <a:t>Tambahkan</a:t>
            </a:r>
            <a:r>
              <a:rPr lang="en-US" dirty="0"/>
              <a:t> Solver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0F1A0DD4-34F2-ED79-C34E-C7CDC9288C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9100" y="76201"/>
            <a:ext cx="6945310" cy="67818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D1E1BCE-C9A9-0912-C557-36665067803C}"/>
              </a:ext>
            </a:extLst>
          </p:cNvPr>
          <p:cNvSpPr txBox="1"/>
          <p:nvPr/>
        </p:nvSpPr>
        <p:spPr>
          <a:xfrm>
            <a:off x="419100" y="2133600"/>
            <a:ext cx="3581400" cy="452431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 err="1"/>
              <a:t>Klik</a:t>
            </a:r>
            <a:r>
              <a:rPr lang="en-US" dirty="0"/>
              <a:t>: File &gt;&gt; Options &gt;&gt; Add-ins</a:t>
            </a:r>
          </a:p>
          <a:p>
            <a:pPr marL="342900" indent="-342900">
              <a:buAutoNum type="arabicPeriod"/>
            </a:pPr>
            <a:r>
              <a:rPr lang="en-US" dirty="0" err="1"/>
              <a:t>Klik</a:t>
            </a:r>
            <a:r>
              <a:rPr lang="en-US" dirty="0"/>
              <a:t> Go pada </a:t>
            </a:r>
            <a:r>
              <a:rPr lang="en-US" dirty="0" err="1"/>
              <a:t>tombol</a:t>
            </a:r>
            <a:r>
              <a:rPr lang="en-US" dirty="0"/>
              <a:t> di </a:t>
            </a:r>
            <a:r>
              <a:rPr lang="en-US" dirty="0" err="1"/>
              <a:t>samping</a:t>
            </a:r>
            <a:r>
              <a:rPr lang="en-US" dirty="0"/>
              <a:t> dropdown “Manage: Excel Add-ins”</a:t>
            </a:r>
          </a:p>
          <a:p>
            <a:pPr marL="342900" indent="-342900">
              <a:buAutoNum type="arabicPeriod"/>
            </a:pPr>
            <a:r>
              <a:rPr lang="en-US" dirty="0" err="1"/>
              <a:t>Centang</a:t>
            </a:r>
            <a:r>
              <a:rPr lang="en-US" dirty="0"/>
              <a:t> Solver Add-in</a:t>
            </a:r>
          </a:p>
          <a:p>
            <a:pPr marL="342900" indent="-342900">
              <a:buAutoNum type="arabicPeriod"/>
            </a:pPr>
            <a:r>
              <a:rPr lang="en-US" dirty="0" err="1"/>
              <a:t>Klik</a:t>
            </a:r>
            <a:r>
              <a:rPr lang="en-US" dirty="0"/>
              <a:t> OK</a:t>
            </a:r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10963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375CCB-23B9-9BCC-60ED-B6BC013D0F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9683"/>
            <a:ext cx="11098310" cy="549275"/>
          </a:xfrm>
          <a:solidFill>
            <a:schemeClr val="accent2">
              <a:lumMod val="20000"/>
              <a:lumOff val="80000"/>
            </a:schemeClr>
          </a:solidFill>
        </p:spPr>
        <p:txBody>
          <a:bodyPr>
            <a:normAutofit fontScale="90000"/>
          </a:bodyPr>
          <a:lstStyle/>
          <a:p>
            <a:r>
              <a:rPr lang="en-US" dirty="0" err="1"/>
              <a:t>Contoh</a:t>
            </a:r>
            <a:r>
              <a:rPr lang="en-US" dirty="0"/>
              <a:t> 1: f(x) = 0</a:t>
            </a:r>
          </a:p>
        </p:txBody>
      </p:sp>
      <p:pic>
        <p:nvPicPr>
          <p:cNvPr id="7" name="Content Placeholder 6" descr="A screenshot of a computer&#10;&#10;Description automatically generated">
            <a:extLst>
              <a:ext uri="{FF2B5EF4-FFF2-40B4-BE49-F238E27FC236}">
                <a16:creationId xmlns:a16="http://schemas.microsoft.com/office/drawing/2014/main" id="{172DCD7D-685D-16CD-2F97-22775341E9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7900" y="838200"/>
            <a:ext cx="8077990" cy="5850117"/>
          </a:xfrm>
        </p:spPr>
      </p:pic>
    </p:spTree>
    <p:extLst>
      <p:ext uri="{BB962C8B-B14F-4D97-AF65-F5344CB8AC3E}">
        <p14:creationId xmlns:p14="http://schemas.microsoft.com/office/powerpoint/2010/main" val="25806763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375CCB-23B9-9BCC-60ED-B6BC013D0F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9683"/>
            <a:ext cx="11098310" cy="549275"/>
          </a:xfrm>
          <a:solidFill>
            <a:schemeClr val="accent2">
              <a:lumMod val="20000"/>
              <a:lumOff val="80000"/>
            </a:schemeClr>
          </a:solidFill>
        </p:spPr>
        <p:txBody>
          <a:bodyPr>
            <a:normAutofit fontScale="90000"/>
          </a:bodyPr>
          <a:lstStyle/>
          <a:p>
            <a:r>
              <a:rPr lang="en-US" dirty="0" err="1"/>
              <a:t>Contoh</a:t>
            </a:r>
            <a:r>
              <a:rPr lang="en-US" dirty="0"/>
              <a:t> 2: </a:t>
            </a:r>
            <a:r>
              <a:rPr lang="en-US" dirty="0" err="1"/>
              <a:t>Persamaan</a:t>
            </a:r>
            <a:r>
              <a:rPr lang="en-US" dirty="0"/>
              <a:t> Linier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6BB69E3-CD1F-6465-F174-A68401219A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901045"/>
            <a:ext cx="9421910" cy="5787272"/>
          </a:xfrm>
        </p:spPr>
      </p:pic>
    </p:spTree>
    <p:extLst>
      <p:ext uri="{BB962C8B-B14F-4D97-AF65-F5344CB8AC3E}">
        <p14:creationId xmlns:p14="http://schemas.microsoft.com/office/powerpoint/2010/main" val="38051995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77C6D-3891-0E35-9101-DAE3AFD8DD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700" y="685800"/>
            <a:ext cx="2414215" cy="1325563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Contoh</a:t>
            </a:r>
            <a:r>
              <a:rPr lang="en-US" dirty="0"/>
              <a:t> 3:</a:t>
            </a:r>
            <a:br>
              <a:rPr lang="en-US" dirty="0"/>
            </a:br>
            <a:r>
              <a:rPr lang="en-US" dirty="0"/>
              <a:t>model</a:t>
            </a:r>
            <a:br>
              <a:rPr lang="en-US" dirty="0"/>
            </a:br>
            <a:r>
              <a:rPr lang="en-US" dirty="0"/>
              <a:t>f(x) = ax +b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52CDFB95-9B57-CA3B-0854-81B52D3F76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2415" y="152400"/>
            <a:ext cx="8095493" cy="5715000"/>
          </a:xfrm>
        </p:spPr>
      </p:pic>
    </p:spTree>
    <p:extLst>
      <p:ext uri="{BB962C8B-B14F-4D97-AF65-F5344CB8AC3E}">
        <p14:creationId xmlns:p14="http://schemas.microsoft.com/office/powerpoint/2010/main" val="5527116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C8C46-FD97-1294-9D8F-31E7D09E6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15975"/>
          </a:xfrm>
          <a:solidFill>
            <a:schemeClr val="accent2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dirty="0" err="1"/>
              <a:t>Tautan</a:t>
            </a:r>
            <a:r>
              <a:rPr lang="en-US" dirty="0"/>
              <a:t> </a:t>
            </a:r>
            <a:r>
              <a:rPr lang="en-US" dirty="0" err="1"/>
              <a:t>Penting</a:t>
            </a:r>
            <a:r>
              <a:rPr lang="en-US" dirty="0"/>
              <a:t>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F12171-167F-5E8E-8BD5-C3F429E4AE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https://www.ablebits.com/office-addins-blog/evaluate-debug-formulas-excel/</a:t>
            </a:r>
            <a:endParaRPr lang="en-US" dirty="0"/>
          </a:p>
          <a:p>
            <a:r>
              <a:rPr lang="en-US" dirty="0">
                <a:hlinkClick r:id="rId3"/>
              </a:rPr>
              <a:t>https://trainingthestreet.com/resources/evaluating-an-excel-formula-with-edit-mode-and-the-f9-key/</a:t>
            </a:r>
            <a:endParaRPr lang="en-US" dirty="0"/>
          </a:p>
          <a:p>
            <a:r>
              <a:rPr lang="en-US" dirty="0">
                <a:hlinkClick r:id="rId4"/>
              </a:rPr>
              <a:t>https://earnandexcel.com/blog/what-does-f9-do-in-excel/</a:t>
            </a:r>
            <a:endParaRPr lang="en-US" dirty="0"/>
          </a:p>
          <a:p>
            <a:r>
              <a:rPr lang="en-US" dirty="0">
                <a:hlinkClick r:id="rId5"/>
              </a:rPr>
              <a:t>https://support.microsoft.com/en-us/office/load-the-solver-add-in-in-excel-612926fc-d53b-46b4-872c-e24772f078ca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39010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31AC1-6435-12FC-E9D3-D8AE6DDD42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39775"/>
          </a:xfrm>
          <a:solidFill>
            <a:schemeClr val="accent2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dirty="0"/>
              <a:t>Daftar Isi: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01D9FD-4606-3E9E-3BF0-B4AF30E7C2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3306" y="1333500"/>
            <a:ext cx="10515600" cy="4351338"/>
          </a:xfrm>
          <a:solidFill>
            <a:schemeClr val="accent4">
              <a:lumMod val="20000"/>
              <a:lumOff val="80000"/>
            </a:schemeClr>
          </a:solidFill>
        </p:spPr>
        <p:txBody>
          <a:bodyPr/>
          <a:lstStyle/>
          <a:p>
            <a:pPr marL="514350" indent="-514350">
              <a:buAutoNum type="arabicPeriod"/>
            </a:pPr>
            <a:r>
              <a:rPr lang="en-US" dirty="0" err="1"/>
              <a:t>Persamaan</a:t>
            </a:r>
            <a:r>
              <a:rPr lang="en-US" dirty="0"/>
              <a:t> </a:t>
            </a:r>
            <a:r>
              <a:rPr lang="en-US" dirty="0" err="1"/>
              <a:t>Sederhana</a:t>
            </a:r>
            <a:endParaRPr lang="en-US" dirty="0"/>
          </a:p>
          <a:p>
            <a:pPr marL="514350" indent="-514350">
              <a:buAutoNum type="arabicPeriod"/>
            </a:pPr>
            <a:r>
              <a:rPr lang="en-US" dirty="0" err="1"/>
              <a:t>Perhitungan</a:t>
            </a:r>
            <a:r>
              <a:rPr lang="en-US" dirty="0"/>
              <a:t> </a:t>
            </a:r>
            <a:r>
              <a:rPr lang="en-US" dirty="0" err="1"/>
              <a:t>berulang</a:t>
            </a:r>
            <a:r>
              <a:rPr lang="en-US" dirty="0"/>
              <a:t>/</a:t>
            </a:r>
            <a:r>
              <a:rPr lang="en-US" dirty="0" err="1"/>
              <a:t>iterasi</a:t>
            </a:r>
            <a:endParaRPr lang="en-US" dirty="0"/>
          </a:p>
          <a:p>
            <a:pPr marL="514350" indent="-514350">
              <a:buAutoNum type="arabicPeriod"/>
            </a:pPr>
            <a:r>
              <a:rPr lang="en-US" dirty="0" err="1"/>
              <a:t>Menyelesaikan</a:t>
            </a:r>
            <a:r>
              <a:rPr lang="en-US" dirty="0"/>
              <a:t> </a:t>
            </a:r>
            <a:r>
              <a:rPr lang="en-US" dirty="0" err="1"/>
              <a:t>Persamaan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Solver</a:t>
            </a:r>
          </a:p>
        </p:txBody>
      </p:sp>
    </p:spTree>
    <p:extLst>
      <p:ext uri="{BB962C8B-B14F-4D97-AF65-F5344CB8AC3E}">
        <p14:creationId xmlns:p14="http://schemas.microsoft.com/office/powerpoint/2010/main" val="21515721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892B9A7-1D2B-2D00-B889-8878DBE40E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solidFill>
            <a:schemeClr val="accent4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dirty="0" err="1"/>
              <a:t>Komputasi</a:t>
            </a:r>
            <a:r>
              <a:rPr lang="en-US" dirty="0"/>
              <a:t> </a:t>
            </a:r>
            <a:r>
              <a:rPr lang="en-US" dirty="0" err="1"/>
              <a:t>Sederhana</a:t>
            </a:r>
            <a:endParaRPr lang="en-US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1E651CA0-137D-66E0-76D0-243A788D20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solidFill>
            <a:schemeClr val="accent4">
              <a:lumMod val="20000"/>
              <a:lumOff val="80000"/>
            </a:schemeClr>
          </a:solidFill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21442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4B8E1E-A833-09DD-A28D-990614F4C4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365125"/>
            <a:ext cx="11620500" cy="739775"/>
          </a:xfrm>
          <a:solidFill>
            <a:schemeClr val="accent2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dirty="0"/>
              <a:t>Input </a:t>
            </a:r>
            <a:r>
              <a:rPr lang="en-US" dirty="0" err="1"/>
              <a:t>Persamaan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E3ED5A-5E7A-D2EB-BCFE-0F84F47A99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700" y="1386680"/>
            <a:ext cx="4438650" cy="5267325"/>
          </a:xfrm>
          <a:solidFill>
            <a:schemeClr val="accent4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1. </a:t>
            </a:r>
            <a:r>
              <a:rPr lang="en-US" sz="2400" dirty="0" err="1"/>
              <a:t>Pilih</a:t>
            </a:r>
            <a:r>
              <a:rPr lang="en-US" sz="2400" dirty="0"/>
              <a:t> cell: A1</a:t>
            </a:r>
          </a:p>
          <a:p>
            <a:pPr marL="0" indent="0">
              <a:buNone/>
            </a:pPr>
            <a:r>
              <a:rPr lang="en-US" sz="2400" dirty="0"/>
              <a:t>2. </a:t>
            </a:r>
            <a:r>
              <a:rPr lang="en-US" sz="2400" dirty="0" err="1"/>
              <a:t>Tulis</a:t>
            </a:r>
            <a:r>
              <a:rPr lang="en-US" sz="2400" dirty="0"/>
              <a:t> </a:t>
            </a:r>
            <a:r>
              <a:rPr lang="en-US" sz="2400" dirty="0" err="1"/>
              <a:t>tanda</a:t>
            </a:r>
            <a:r>
              <a:rPr lang="en-US" sz="2400" dirty="0"/>
              <a:t> </a:t>
            </a:r>
            <a:r>
              <a:rPr lang="en-US" sz="2400" dirty="0" err="1"/>
              <a:t>sama</a:t>
            </a:r>
            <a:r>
              <a:rPr lang="en-US" sz="2400" dirty="0"/>
              <a:t> </a:t>
            </a:r>
            <a:r>
              <a:rPr lang="en-US" sz="2400" dirty="0" err="1"/>
              <a:t>dengan</a:t>
            </a:r>
            <a:r>
              <a:rPr lang="en-US" sz="2400" dirty="0"/>
              <a:t> (=)</a:t>
            </a:r>
          </a:p>
          <a:p>
            <a:pPr marL="0" indent="0">
              <a:buNone/>
            </a:pPr>
            <a:r>
              <a:rPr lang="en-US" sz="2400" dirty="0" err="1"/>
              <a:t>Ingat</a:t>
            </a:r>
            <a:r>
              <a:rPr lang="en-US" sz="2400" dirty="0"/>
              <a:t> </a:t>
            </a:r>
            <a:r>
              <a:rPr lang="en-US" sz="2400" dirty="0" err="1"/>
              <a:t>setiap</a:t>
            </a:r>
            <a:r>
              <a:rPr lang="en-US" sz="2400" dirty="0"/>
              <a:t> </a:t>
            </a:r>
            <a:r>
              <a:rPr lang="en-US" sz="2400" dirty="0" err="1"/>
              <a:t>persamaan</a:t>
            </a:r>
            <a:r>
              <a:rPr lang="en-US" sz="2400" dirty="0"/>
              <a:t>/</a:t>
            </a:r>
            <a:r>
              <a:rPr lang="en-US" sz="2400" dirty="0" err="1"/>
              <a:t>rumus</a:t>
            </a:r>
            <a:r>
              <a:rPr lang="en-US" sz="2400" dirty="0"/>
              <a:t> </a:t>
            </a:r>
            <a:r>
              <a:rPr lang="en-US" sz="2400" dirty="0" err="1"/>
              <a:t>diawali</a:t>
            </a:r>
            <a:r>
              <a:rPr lang="en-US" sz="2400" dirty="0"/>
              <a:t> </a:t>
            </a:r>
            <a:r>
              <a:rPr lang="en-US" sz="2400" dirty="0" err="1"/>
              <a:t>dengan</a:t>
            </a:r>
            <a:r>
              <a:rPr lang="en-US" sz="2400" dirty="0"/>
              <a:t> </a:t>
            </a:r>
            <a:r>
              <a:rPr lang="en-US" sz="2400" dirty="0" err="1"/>
              <a:t>tanda</a:t>
            </a:r>
            <a:r>
              <a:rPr lang="en-US" sz="2400" dirty="0"/>
              <a:t> </a:t>
            </a:r>
            <a:r>
              <a:rPr lang="en-US" sz="2400" dirty="0" err="1"/>
              <a:t>sama</a:t>
            </a:r>
            <a:r>
              <a:rPr lang="en-US" sz="2400" dirty="0"/>
              <a:t> </a:t>
            </a:r>
            <a:r>
              <a:rPr lang="en-US" sz="2400" dirty="0" err="1"/>
              <a:t>dengan</a:t>
            </a:r>
            <a:endParaRPr lang="en-US" sz="2400" dirty="0"/>
          </a:p>
          <a:p>
            <a:pPr marL="0" indent="0">
              <a:buNone/>
            </a:pPr>
            <a:r>
              <a:rPr lang="en-US" sz="2400" dirty="0"/>
              <a:t>3.  </a:t>
            </a:r>
            <a:r>
              <a:rPr lang="en-US" sz="2400" dirty="0" err="1"/>
              <a:t>Kemudian</a:t>
            </a:r>
            <a:r>
              <a:rPr lang="en-US" sz="2400" dirty="0"/>
              <a:t> </a:t>
            </a:r>
            <a:r>
              <a:rPr lang="en-US" sz="2400" dirty="0" err="1"/>
              <a:t>lanjutkan</a:t>
            </a:r>
            <a:r>
              <a:rPr lang="en-US" sz="2400" dirty="0"/>
              <a:t> </a:t>
            </a:r>
            <a:r>
              <a:rPr lang="en-US" sz="2400" dirty="0" err="1"/>
              <a:t>dengan</a:t>
            </a:r>
            <a:r>
              <a:rPr lang="en-US" sz="2400" dirty="0"/>
              <a:t> </a:t>
            </a:r>
            <a:r>
              <a:rPr lang="en-US" sz="2400" dirty="0" err="1"/>
              <a:t>menulis</a:t>
            </a:r>
            <a:r>
              <a:rPr lang="en-US" sz="2400" dirty="0"/>
              <a:t> </a:t>
            </a:r>
            <a:r>
              <a:rPr lang="en-US" sz="2400" dirty="0" err="1"/>
              <a:t>rumusnya</a:t>
            </a:r>
            <a:endParaRPr lang="en-US" sz="2400" dirty="0"/>
          </a:p>
          <a:p>
            <a:pPr marL="0" indent="0">
              <a:buNone/>
            </a:pPr>
            <a:r>
              <a:rPr lang="en-US" sz="2400" dirty="0" err="1"/>
              <a:t>contoh</a:t>
            </a:r>
            <a:r>
              <a:rPr lang="en-US" sz="2400" dirty="0"/>
              <a:t>:  = 1 + 2</a:t>
            </a:r>
          </a:p>
          <a:p>
            <a:pPr marL="0" indent="0">
              <a:buNone/>
            </a:pPr>
            <a:r>
              <a:rPr lang="en-US" sz="2400" dirty="0"/>
              <a:t>4.  </a:t>
            </a:r>
            <a:r>
              <a:rPr lang="en-US" sz="2400" dirty="0" err="1"/>
              <a:t>Setelah</a:t>
            </a:r>
            <a:r>
              <a:rPr lang="en-US" sz="2400" dirty="0"/>
              <a:t> </a:t>
            </a:r>
            <a:r>
              <a:rPr lang="en-US" sz="2400" dirty="0" err="1"/>
              <a:t>selesai</a:t>
            </a:r>
            <a:r>
              <a:rPr lang="en-US" sz="2400" dirty="0"/>
              <a:t> </a:t>
            </a:r>
            <a:r>
              <a:rPr lang="en-US" sz="2400" dirty="0" err="1"/>
              <a:t>menulis</a:t>
            </a:r>
            <a:r>
              <a:rPr lang="en-US" sz="2400" dirty="0"/>
              <a:t> </a:t>
            </a:r>
            <a:r>
              <a:rPr lang="en-US" sz="2400" dirty="0" err="1"/>
              <a:t>rumus</a:t>
            </a:r>
            <a:r>
              <a:rPr lang="en-US" sz="2400" dirty="0"/>
              <a:t>, </a:t>
            </a:r>
            <a:r>
              <a:rPr lang="en-US" sz="2400" dirty="0" err="1"/>
              <a:t>tekan</a:t>
            </a:r>
            <a:r>
              <a:rPr lang="en-US" sz="2400" dirty="0"/>
              <a:t>  “Enter”</a:t>
            </a:r>
          </a:p>
          <a:p>
            <a:pPr marL="0" indent="0">
              <a:buNone/>
            </a:pPr>
            <a:r>
              <a:rPr lang="en-US" sz="2400" dirty="0"/>
              <a:t>5. </a:t>
            </a:r>
            <a:r>
              <a:rPr lang="en-US" sz="2400" dirty="0" err="1"/>
              <a:t>Perhatikan</a:t>
            </a:r>
            <a:r>
              <a:rPr lang="en-US" sz="2400" dirty="0"/>
              <a:t> </a:t>
            </a:r>
            <a:r>
              <a:rPr lang="en-US" sz="2400" dirty="0" err="1"/>
              <a:t>hasilnya</a:t>
            </a:r>
            <a:r>
              <a:rPr lang="en-US" sz="2400" dirty="0"/>
              <a:t> </a:t>
            </a:r>
            <a:r>
              <a:rPr lang="en-US" sz="2400" dirty="0" err="1"/>
              <a:t>rumus</a:t>
            </a:r>
            <a:r>
              <a:rPr lang="en-US" sz="2400" dirty="0"/>
              <a:t> </a:t>
            </a:r>
            <a:r>
              <a:rPr lang="en-US" sz="2400" dirty="0" err="1"/>
              <a:t>tsb</a:t>
            </a:r>
            <a:endParaRPr lang="en-US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A39C3FB-3DB9-88AE-2BF8-356997FA46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2050" y="1386681"/>
            <a:ext cx="6915150" cy="526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9230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57313-DC33-D207-D1D7-ABDB8023AC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365125"/>
            <a:ext cx="11563350" cy="663575"/>
          </a:xfrm>
          <a:solidFill>
            <a:schemeClr val="accent2">
              <a:lumMod val="20000"/>
              <a:lumOff val="80000"/>
            </a:schemeClr>
          </a:solidFill>
        </p:spPr>
        <p:txBody>
          <a:bodyPr>
            <a:normAutofit fontScale="90000"/>
          </a:bodyPr>
          <a:lstStyle/>
          <a:p>
            <a:r>
              <a:rPr lang="en-US" dirty="0" err="1"/>
              <a:t>Contoh</a:t>
            </a:r>
            <a:r>
              <a:rPr lang="en-US" dirty="0"/>
              <a:t>: Hukum Newton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E7B788-BC06-B504-ED3A-2E45BE3BCC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343025"/>
            <a:ext cx="4343400" cy="4692650"/>
          </a:xfrm>
          <a:solidFill>
            <a:schemeClr val="accent4">
              <a:lumMod val="20000"/>
              <a:lumOff val="80000"/>
            </a:schemeClr>
          </a:solidFill>
        </p:spPr>
        <p:txBody>
          <a:bodyPr>
            <a:normAutofit fontScale="92500" lnSpcReduction="20000"/>
          </a:bodyPr>
          <a:lstStyle/>
          <a:p>
            <a:r>
              <a:rPr lang="en-US" dirty="0"/>
              <a:t>Isi cell A1, A2 dan A3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teks</a:t>
            </a:r>
            <a:r>
              <a:rPr lang="en-US" dirty="0"/>
              <a:t> “</a:t>
            </a:r>
            <a:r>
              <a:rPr lang="en-US" dirty="0" err="1"/>
              <a:t>massa</a:t>
            </a:r>
            <a:r>
              <a:rPr lang="en-US" dirty="0"/>
              <a:t> = ”, “</a:t>
            </a:r>
            <a:r>
              <a:rPr lang="en-US" dirty="0" err="1"/>
              <a:t>gaya</a:t>
            </a:r>
            <a:r>
              <a:rPr lang="en-US" dirty="0"/>
              <a:t> = ”, dan “</a:t>
            </a:r>
            <a:r>
              <a:rPr lang="en-US" dirty="0" err="1"/>
              <a:t>percepatan</a:t>
            </a:r>
            <a:r>
              <a:rPr lang="en-US" dirty="0"/>
              <a:t> =“</a:t>
            </a:r>
          </a:p>
          <a:p>
            <a:r>
              <a:rPr lang="en-US" dirty="0"/>
              <a:t>Isi cel C1,C2, dan C3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teks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satuannya</a:t>
            </a:r>
            <a:r>
              <a:rPr lang="en-US" dirty="0"/>
              <a:t> </a:t>
            </a:r>
            <a:r>
              <a:rPr lang="en-US" dirty="0" err="1"/>
              <a:t>yaitu</a:t>
            </a:r>
            <a:r>
              <a:rPr lang="en-US" dirty="0"/>
              <a:t> “kg”, “N” dan “m/s^2”</a:t>
            </a:r>
          </a:p>
          <a:p>
            <a:r>
              <a:rPr lang="en-US" dirty="0"/>
              <a:t>Beri </a:t>
            </a:r>
            <a:r>
              <a:rPr lang="en-US" dirty="0" err="1"/>
              <a:t>nilai</a:t>
            </a:r>
            <a:r>
              <a:rPr lang="en-US" dirty="0"/>
              <a:t> pada cell B1 dan B2: </a:t>
            </a:r>
            <a:r>
              <a:rPr lang="en-US" dirty="0" err="1"/>
              <a:t>contoh</a:t>
            </a:r>
            <a:r>
              <a:rPr lang="en-US" dirty="0"/>
              <a:t> 3.0 dan 5.0</a:t>
            </a:r>
          </a:p>
          <a:p>
            <a:r>
              <a:rPr lang="en-US" dirty="0" err="1"/>
              <a:t>Hitung</a:t>
            </a:r>
            <a:r>
              <a:rPr lang="en-US" dirty="0"/>
              <a:t> </a:t>
            </a:r>
            <a:r>
              <a:rPr lang="en-US" dirty="0" err="1"/>
              <a:t>percepatan</a:t>
            </a:r>
            <a:r>
              <a:rPr lang="en-US" dirty="0"/>
              <a:t> pada cell B3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buat</a:t>
            </a:r>
            <a:r>
              <a:rPr lang="en-US" dirty="0"/>
              <a:t> </a:t>
            </a:r>
            <a:r>
              <a:rPr lang="en-US" dirty="0" err="1"/>
              <a:t>persamaan</a:t>
            </a:r>
            <a:r>
              <a:rPr lang="en-US" dirty="0"/>
              <a:t>: =B2/B1 dan </a:t>
            </a:r>
            <a:r>
              <a:rPr lang="en-US" dirty="0" err="1"/>
              <a:t>kemudian</a:t>
            </a:r>
            <a:r>
              <a:rPr lang="en-US" dirty="0"/>
              <a:t> </a:t>
            </a:r>
            <a:r>
              <a:rPr lang="en-US" dirty="0" err="1"/>
              <a:t>tekan</a:t>
            </a:r>
            <a:r>
              <a:rPr lang="en-US" dirty="0"/>
              <a:t> “Enter”</a:t>
            </a:r>
          </a:p>
          <a:p>
            <a:endParaRPr lang="en-US" dirty="0"/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2CFB4853-DBD0-851F-182D-A0225D7B25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1343025"/>
            <a:ext cx="6915150" cy="526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0640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57313-DC33-D207-D1D7-ABDB8023AC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365125"/>
            <a:ext cx="11563350" cy="663575"/>
          </a:xfrm>
          <a:solidFill>
            <a:schemeClr val="accent2">
              <a:lumMod val="20000"/>
              <a:lumOff val="80000"/>
            </a:schemeClr>
          </a:solidFill>
        </p:spPr>
        <p:txBody>
          <a:bodyPr>
            <a:normAutofit fontScale="90000"/>
          </a:bodyPr>
          <a:lstStyle/>
          <a:p>
            <a:r>
              <a:rPr lang="en-US" dirty="0" err="1"/>
              <a:t>Contoh</a:t>
            </a:r>
            <a:r>
              <a:rPr lang="en-US" dirty="0"/>
              <a:t>: Hukum Newton </a:t>
            </a:r>
            <a:r>
              <a:rPr lang="en-US" dirty="0" err="1"/>
              <a:t>menggunakan</a:t>
            </a:r>
            <a:r>
              <a:rPr lang="en-US" dirty="0"/>
              <a:t> </a:t>
            </a:r>
            <a:r>
              <a:rPr lang="en-US" dirty="0" err="1"/>
              <a:t>variabel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E7B788-BC06-B504-ED3A-2E45BE3BCC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343025"/>
            <a:ext cx="4343400" cy="5267324"/>
          </a:xfrm>
          <a:solidFill>
            <a:schemeClr val="accent4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r>
              <a:rPr lang="en-US" sz="2400" dirty="0" err="1"/>
              <a:t>Gunakan</a:t>
            </a:r>
            <a:r>
              <a:rPr lang="en-US" sz="2400" dirty="0"/>
              <a:t> </a:t>
            </a:r>
            <a:r>
              <a:rPr lang="en-US" sz="2400" dirty="0" err="1"/>
              <a:t>contoh</a:t>
            </a:r>
            <a:r>
              <a:rPr lang="en-US" sz="2400" dirty="0"/>
              <a:t> </a:t>
            </a:r>
            <a:r>
              <a:rPr lang="en-US" sz="2400" dirty="0" err="1"/>
              <a:t>sebelumnya</a:t>
            </a:r>
            <a:endParaRPr lang="en-US" sz="2400" dirty="0"/>
          </a:p>
          <a:p>
            <a:r>
              <a:rPr lang="en-US" sz="2400" dirty="0" err="1"/>
              <a:t>Klik</a:t>
            </a:r>
            <a:r>
              <a:rPr lang="en-US" sz="2400" dirty="0"/>
              <a:t> cell B1 dan </a:t>
            </a:r>
            <a:r>
              <a:rPr lang="en-US" sz="2400" dirty="0" err="1"/>
              <a:t>ubah</a:t>
            </a:r>
            <a:r>
              <a:rPr lang="en-US" sz="2400" dirty="0"/>
              <a:t> </a:t>
            </a:r>
            <a:r>
              <a:rPr lang="en-US" sz="2400" dirty="0" err="1"/>
              <a:t>nama</a:t>
            </a:r>
            <a:r>
              <a:rPr lang="en-US" sz="2400" dirty="0"/>
              <a:t> cell </a:t>
            </a:r>
            <a:r>
              <a:rPr lang="en-US" sz="2400" dirty="0" err="1"/>
              <a:t>menjadi</a:t>
            </a:r>
            <a:r>
              <a:rPr lang="en-US" sz="2400" dirty="0"/>
              <a:t> “</a:t>
            </a:r>
            <a:r>
              <a:rPr lang="en-US" sz="2400" dirty="0" err="1"/>
              <a:t>massa</a:t>
            </a:r>
            <a:r>
              <a:rPr lang="en-US" sz="2400" dirty="0"/>
              <a:t>”</a:t>
            </a:r>
          </a:p>
          <a:p>
            <a:r>
              <a:rPr lang="en-US" sz="2400" dirty="0" err="1"/>
              <a:t>Klik</a:t>
            </a:r>
            <a:r>
              <a:rPr lang="en-US" sz="2400" dirty="0"/>
              <a:t> cell B2 dan </a:t>
            </a:r>
            <a:r>
              <a:rPr lang="en-US" sz="2400" dirty="0" err="1"/>
              <a:t>ubah</a:t>
            </a:r>
            <a:r>
              <a:rPr lang="en-US" sz="2400" dirty="0"/>
              <a:t> </a:t>
            </a:r>
            <a:r>
              <a:rPr lang="en-US" sz="2400" dirty="0" err="1"/>
              <a:t>nama</a:t>
            </a:r>
            <a:r>
              <a:rPr lang="en-US" sz="2400" dirty="0"/>
              <a:t> </a:t>
            </a:r>
            <a:r>
              <a:rPr lang="en-US" sz="2400" dirty="0" err="1"/>
              <a:t>menjadi</a:t>
            </a:r>
            <a:r>
              <a:rPr lang="en-US" sz="2400" dirty="0"/>
              <a:t> “</a:t>
            </a:r>
            <a:r>
              <a:rPr lang="en-US" sz="2400" dirty="0" err="1"/>
              <a:t>gaya</a:t>
            </a:r>
            <a:r>
              <a:rPr lang="en-US" sz="2400" dirty="0"/>
              <a:t>”</a:t>
            </a:r>
          </a:p>
          <a:p>
            <a:r>
              <a:rPr lang="en-US" sz="2400" dirty="0" err="1"/>
              <a:t>Hitung</a:t>
            </a:r>
            <a:r>
              <a:rPr lang="en-US" sz="2400" dirty="0"/>
              <a:t> </a:t>
            </a:r>
            <a:r>
              <a:rPr lang="en-US" sz="2400" dirty="0" err="1"/>
              <a:t>percepatan</a:t>
            </a:r>
            <a:r>
              <a:rPr lang="en-US" sz="2400" dirty="0"/>
              <a:t> pada cell B3 </a:t>
            </a:r>
            <a:r>
              <a:rPr lang="en-US" sz="2400" dirty="0" err="1"/>
              <a:t>dengan</a:t>
            </a:r>
            <a:r>
              <a:rPr lang="en-US" sz="2400" dirty="0"/>
              <a:t> </a:t>
            </a:r>
            <a:r>
              <a:rPr lang="en-US" sz="2400" dirty="0" err="1"/>
              <a:t>buat</a:t>
            </a:r>
            <a:r>
              <a:rPr lang="en-US" sz="2400" dirty="0"/>
              <a:t> </a:t>
            </a:r>
            <a:r>
              <a:rPr lang="en-US" sz="2400" dirty="0" err="1"/>
              <a:t>persamaan</a:t>
            </a:r>
            <a:r>
              <a:rPr lang="en-US" sz="2400" dirty="0"/>
              <a:t>: </a:t>
            </a:r>
            <a:r>
              <a:rPr lang="en-US" sz="2400" b="1" dirty="0"/>
              <a:t>=</a:t>
            </a:r>
            <a:r>
              <a:rPr lang="en-US" sz="2400" b="1" dirty="0" err="1"/>
              <a:t>gaya</a:t>
            </a:r>
            <a:r>
              <a:rPr lang="en-US" sz="2400" b="1" dirty="0"/>
              <a:t>/</a:t>
            </a:r>
            <a:r>
              <a:rPr lang="en-US" sz="2400" b="1" dirty="0" err="1"/>
              <a:t>massa</a:t>
            </a:r>
            <a:r>
              <a:rPr lang="en-US" sz="2400" dirty="0"/>
              <a:t> dan </a:t>
            </a:r>
            <a:r>
              <a:rPr lang="en-US" sz="2400" dirty="0" err="1"/>
              <a:t>kemudian</a:t>
            </a:r>
            <a:r>
              <a:rPr lang="en-US" sz="2400" dirty="0"/>
              <a:t> </a:t>
            </a:r>
            <a:r>
              <a:rPr lang="en-US" sz="2400" dirty="0" err="1"/>
              <a:t>tekan</a:t>
            </a:r>
            <a:r>
              <a:rPr lang="en-US" sz="2400" dirty="0"/>
              <a:t> “Enter”</a:t>
            </a:r>
          </a:p>
          <a:p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E180B7-7876-2494-C658-A3F9309D4A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3475" y="1343025"/>
            <a:ext cx="6915150" cy="526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6528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7B67358-CC77-A251-706E-99D51904A2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solidFill>
            <a:schemeClr val="accent4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dirty="0"/>
              <a:t>Loop/</a:t>
            </a:r>
            <a:r>
              <a:rPr lang="en-US" dirty="0" err="1"/>
              <a:t>Iterasi</a:t>
            </a:r>
            <a:endParaRPr lang="en-US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B67BE40E-2FD8-7F09-5505-7C663E5022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solidFill>
            <a:schemeClr val="accent4">
              <a:lumMod val="20000"/>
              <a:lumOff val="80000"/>
            </a:schemeClr>
          </a:solidFill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00443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BD97FC-3484-1058-45A3-501D11A7FD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397315"/>
            <a:ext cx="11589696" cy="663575"/>
          </a:xfrm>
          <a:solidFill>
            <a:schemeClr val="accent2">
              <a:lumMod val="20000"/>
              <a:lumOff val="80000"/>
            </a:schemeClr>
          </a:solidFill>
        </p:spPr>
        <p:txBody>
          <a:bodyPr>
            <a:normAutofit fontScale="90000"/>
          </a:bodyPr>
          <a:lstStyle/>
          <a:p>
            <a:r>
              <a:rPr lang="en-US" b="0" i="0" dirty="0" err="1">
                <a:solidFill>
                  <a:srgbClr val="2D2D2D"/>
                </a:solidFill>
                <a:effectLst/>
                <a:latin typeface="Indeed Sans"/>
              </a:rPr>
              <a:t>Aktifkan</a:t>
            </a:r>
            <a:r>
              <a:rPr lang="en-US" b="0" i="0" dirty="0">
                <a:solidFill>
                  <a:srgbClr val="2D2D2D"/>
                </a:solidFill>
                <a:effectLst/>
                <a:latin typeface="Indeed Sans"/>
              </a:rPr>
              <a:t> </a:t>
            </a:r>
            <a:r>
              <a:rPr lang="en-US" b="0" i="0" dirty="0" err="1">
                <a:solidFill>
                  <a:srgbClr val="2D2D2D"/>
                </a:solidFill>
                <a:effectLst/>
                <a:latin typeface="Indeed Sans"/>
              </a:rPr>
              <a:t>perhitungan</a:t>
            </a:r>
            <a:r>
              <a:rPr lang="en-US" b="0" i="0" dirty="0">
                <a:solidFill>
                  <a:srgbClr val="2D2D2D"/>
                </a:solidFill>
                <a:effectLst/>
                <a:latin typeface="Indeed Sans"/>
              </a:rPr>
              <a:t> </a:t>
            </a:r>
            <a:r>
              <a:rPr lang="en-US" b="0" i="0" dirty="0" err="1">
                <a:solidFill>
                  <a:srgbClr val="2D2D2D"/>
                </a:solidFill>
                <a:effectLst/>
                <a:latin typeface="Indeed Sans"/>
              </a:rPr>
              <a:t>berulang</a:t>
            </a:r>
            <a:r>
              <a:rPr lang="en-US" b="0" i="0" dirty="0">
                <a:solidFill>
                  <a:srgbClr val="2D2D2D"/>
                </a:solidFill>
                <a:effectLst/>
                <a:latin typeface="Indeed Sans"/>
              </a:rPr>
              <a:t> (</a:t>
            </a:r>
            <a:r>
              <a:rPr lang="en-US" b="0" i="0" dirty="0" err="1">
                <a:solidFill>
                  <a:srgbClr val="2D2D2D"/>
                </a:solidFill>
                <a:effectLst/>
                <a:latin typeface="Indeed Sans"/>
              </a:rPr>
              <a:t>Iterasi</a:t>
            </a:r>
            <a:r>
              <a:rPr lang="en-US" b="0" i="0" dirty="0">
                <a:solidFill>
                  <a:srgbClr val="2D2D2D"/>
                </a:solidFill>
                <a:effectLst/>
                <a:latin typeface="Indeed Sans"/>
              </a:rPr>
              <a:t>):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20044C-3526-F2A9-4E64-576DFB9DFC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6161" y="1182721"/>
            <a:ext cx="4607457" cy="2627279"/>
          </a:xfr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2D2D2D"/>
                </a:solidFill>
                <a:latin typeface="Indeed Sans"/>
              </a:rPr>
              <a:t>1. </a:t>
            </a:r>
            <a:r>
              <a:rPr lang="en-US" dirty="0" err="1">
                <a:solidFill>
                  <a:srgbClr val="2D2D2D"/>
                </a:solidFill>
                <a:latin typeface="Indeed Sans"/>
              </a:rPr>
              <a:t>Klik</a:t>
            </a:r>
            <a:r>
              <a:rPr lang="en-US" b="0" i="0" dirty="0">
                <a:solidFill>
                  <a:srgbClr val="2D2D2D"/>
                </a:solidFill>
                <a:effectLst/>
                <a:latin typeface="Indeed Sans"/>
              </a:rPr>
              <a:t>: File &gt;&gt; Options &gt;&gt; Formulas</a:t>
            </a:r>
          </a:p>
          <a:p>
            <a:pPr marL="0" indent="0">
              <a:buNone/>
            </a:pPr>
            <a:r>
              <a:rPr lang="en-US" dirty="0">
                <a:solidFill>
                  <a:srgbClr val="2D2D2D"/>
                </a:solidFill>
                <a:latin typeface="Indeed Sans"/>
              </a:rPr>
              <a:t>2. Beri </a:t>
            </a:r>
            <a:r>
              <a:rPr lang="en-US" dirty="0" err="1">
                <a:solidFill>
                  <a:srgbClr val="2D2D2D"/>
                </a:solidFill>
                <a:latin typeface="Indeed Sans"/>
              </a:rPr>
              <a:t>Centang</a:t>
            </a:r>
            <a:r>
              <a:rPr lang="en-US" dirty="0">
                <a:solidFill>
                  <a:srgbClr val="2D2D2D"/>
                </a:solidFill>
                <a:latin typeface="Indeed Sans"/>
              </a:rPr>
              <a:t> pada</a:t>
            </a:r>
            <a:r>
              <a:rPr lang="en-US" b="0" i="0" dirty="0">
                <a:solidFill>
                  <a:srgbClr val="2D2D2D"/>
                </a:solidFill>
                <a:effectLst/>
                <a:latin typeface="Indeed Sans"/>
              </a:rPr>
              <a:t> </a:t>
            </a:r>
            <a:r>
              <a:rPr lang="en-US" b="0" i="0" dirty="0" err="1">
                <a:solidFill>
                  <a:srgbClr val="2D2D2D"/>
                </a:solidFill>
                <a:effectLst/>
                <a:latin typeface="Indeed Sans"/>
              </a:rPr>
              <a:t>kota</a:t>
            </a:r>
            <a:r>
              <a:rPr lang="en-US" dirty="0" err="1">
                <a:solidFill>
                  <a:srgbClr val="2D2D2D"/>
                </a:solidFill>
                <a:latin typeface="Indeed Sans"/>
              </a:rPr>
              <a:t>k</a:t>
            </a:r>
            <a:r>
              <a:rPr lang="en-US" dirty="0">
                <a:solidFill>
                  <a:srgbClr val="2D2D2D"/>
                </a:solidFill>
                <a:latin typeface="Indeed Sans"/>
              </a:rPr>
              <a:t> “</a:t>
            </a:r>
            <a:r>
              <a:rPr lang="en-US" b="0" i="0" dirty="0">
                <a:solidFill>
                  <a:srgbClr val="2D2D2D"/>
                </a:solidFill>
                <a:effectLst/>
                <a:latin typeface="Indeed Sans"/>
              </a:rPr>
              <a:t>check box” “Enable Iterative Calculation” </a:t>
            </a:r>
          </a:p>
          <a:p>
            <a:pPr marL="0" indent="0">
              <a:buNone/>
            </a:pPr>
            <a:r>
              <a:rPr lang="en-US" dirty="0">
                <a:solidFill>
                  <a:srgbClr val="2D2D2D"/>
                </a:solidFill>
                <a:latin typeface="Indeed Sans"/>
              </a:rPr>
              <a:t>3. </a:t>
            </a:r>
            <a:r>
              <a:rPr lang="en-US" dirty="0" err="1">
                <a:solidFill>
                  <a:srgbClr val="2D2D2D"/>
                </a:solidFill>
                <a:latin typeface="Indeed Sans"/>
              </a:rPr>
              <a:t>Ganti</a:t>
            </a:r>
            <a:r>
              <a:rPr lang="en-US" dirty="0">
                <a:solidFill>
                  <a:srgbClr val="2D2D2D"/>
                </a:solidFill>
                <a:latin typeface="Indeed Sans"/>
              </a:rPr>
              <a:t> </a:t>
            </a:r>
            <a:r>
              <a:rPr lang="en-US" dirty="0" err="1">
                <a:solidFill>
                  <a:srgbClr val="2D2D2D"/>
                </a:solidFill>
                <a:latin typeface="Indeed Sans"/>
              </a:rPr>
              <a:t>nilai</a:t>
            </a:r>
            <a:r>
              <a:rPr lang="en-US" dirty="0">
                <a:solidFill>
                  <a:srgbClr val="2D2D2D"/>
                </a:solidFill>
                <a:latin typeface="Indeed Sans"/>
              </a:rPr>
              <a:t> pada </a:t>
            </a:r>
            <a:r>
              <a:rPr lang="en-US" dirty="0" err="1">
                <a:solidFill>
                  <a:srgbClr val="2D2D2D"/>
                </a:solidFill>
                <a:latin typeface="Indeed Sans"/>
              </a:rPr>
              <a:t>sel</a:t>
            </a:r>
            <a:r>
              <a:rPr lang="en-US" dirty="0">
                <a:solidFill>
                  <a:srgbClr val="2D2D2D"/>
                </a:solidFill>
                <a:latin typeface="Indeed Sans"/>
              </a:rPr>
              <a:t> (cell) “Maximum Iterations” </a:t>
            </a:r>
            <a:r>
              <a:rPr lang="en-US" dirty="0" err="1">
                <a:solidFill>
                  <a:srgbClr val="2D2D2D"/>
                </a:solidFill>
                <a:latin typeface="Indeed Sans"/>
              </a:rPr>
              <a:t>menjadi</a:t>
            </a:r>
            <a:r>
              <a:rPr lang="en-US" dirty="0">
                <a:solidFill>
                  <a:srgbClr val="2D2D2D"/>
                </a:solidFill>
                <a:latin typeface="Indeed Sans"/>
              </a:rPr>
              <a:t> 1</a:t>
            </a:r>
          </a:p>
          <a:p>
            <a:pPr marL="0" indent="0">
              <a:buNone/>
            </a:pPr>
            <a:r>
              <a:rPr lang="en-US" b="0" i="0" dirty="0">
                <a:solidFill>
                  <a:srgbClr val="2D2D2D"/>
                </a:solidFill>
                <a:effectLst/>
                <a:latin typeface="Indeed Sans"/>
              </a:rPr>
              <a:t>4. </a:t>
            </a:r>
            <a:r>
              <a:rPr lang="en-US" b="0" i="0" dirty="0" err="1">
                <a:solidFill>
                  <a:srgbClr val="2D2D2D"/>
                </a:solidFill>
                <a:effectLst/>
                <a:latin typeface="Indeed Sans"/>
              </a:rPr>
              <a:t>Klik</a:t>
            </a:r>
            <a:r>
              <a:rPr lang="en-US" b="0" i="0" dirty="0">
                <a:solidFill>
                  <a:srgbClr val="2D2D2D"/>
                </a:solidFill>
                <a:effectLst/>
                <a:latin typeface="Indeed Sans"/>
              </a:rPr>
              <a:t> OK</a:t>
            </a:r>
          </a:p>
          <a:p>
            <a:endParaRPr lang="en-US" dirty="0"/>
          </a:p>
        </p:txBody>
      </p:sp>
      <p:pic>
        <p:nvPicPr>
          <p:cNvPr id="5" name="Graphic 4" descr="Checkbox Checked with solid fill">
            <a:extLst>
              <a:ext uri="{FF2B5EF4-FFF2-40B4-BE49-F238E27FC236}">
                <a16:creationId xmlns:a16="http://schemas.microsoft.com/office/drawing/2014/main" id="{BB50A5BF-159F-2244-98D8-6EE31C1871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35910" y="1600200"/>
            <a:ext cx="609600" cy="609600"/>
          </a:xfrm>
          <a:prstGeom prst="rect">
            <a:avLst/>
          </a:prstGeom>
        </p:spPr>
      </p:pic>
      <p:pic>
        <p:nvPicPr>
          <p:cNvPr id="7" name="Picture 6" descr="A screenshot of a calculator&#10;&#10;Description automatically generated">
            <a:extLst>
              <a:ext uri="{FF2B5EF4-FFF2-40B4-BE49-F238E27FC236}">
                <a16:creationId xmlns:a16="http://schemas.microsoft.com/office/drawing/2014/main" id="{0DF10741-CEB5-D7CB-F5A3-9A70F2BAEC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161" y="4133642"/>
            <a:ext cx="4607456" cy="252164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8909329C-5541-C139-92CD-E8680A4DAD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5510" y="1182721"/>
            <a:ext cx="6710886" cy="5472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4193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332D9855-32B0-FC85-A6F2-2A4BAB834B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8100" y="235206"/>
            <a:ext cx="6819900" cy="6571494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78A90F6-2FE7-938D-80D7-D0CDB4495D87}"/>
              </a:ext>
            </a:extLst>
          </p:cNvPr>
          <p:cNvSpPr txBox="1"/>
          <p:nvPr/>
        </p:nvSpPr>
        <p:spPr>
          <a:xfrm>
            <a:off x="1104900" y="235206"/>
            <a:ext cx="2171699" cy="181588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b="0" i="0" dirty="0" err="1">
                <a:solidFill>
                  <a:srgbClr val="2D2D2D"/>
                </a:solidFill>
                <a:effectLst/>
                <a:latin typeface="Indeed Sans"/>
              </a:rPr>
              <a:t>Aktifkan</a:t>
            </a:r>
            <a:r>
              <a:rPr lang="en-US" sz="2800" b="0" i="0" dirty="0">
                <a:solidFill>
                  <a:srgbClr val="2D2D2D"/>
                </a:solidFill>
                <a:effectLst/>
                <a:latin typeface="Indeed Sans"/>
              </a:rPr>
              <a:t> </a:t>
            </a:r>
            <a:r>
              <a:rPr lang="en-US" sz="2800" b="0" i="0" dirty="0" err="1">
                <a:solidFill>
                  <a:srgbClr val="2D2D2D"/>
                </a:solidFill>
                <a:effectLst/>
                <a:latin typeface="Indeed Sans"/>
              </a:rPr>
              <a:t>perhitungan</a:t>
            </a:r>
            <a:r>
              <a:rPr lang="en-US" sz="2800" b="0" i="0" dirty="0">
                <a:solidFill>
                  <a:srgbClr val="2D2D2D"/>
                </a:solidFill>
                <a:effectLst/>
                <a:latin typeface="Indeed Sans"/>
              </a:rPr>
              <a:t> </a:t>
            </a:r>
            <a:r>
              <a:rPr lang="en-US" sz="2800" b="0" i="0" dirty="0" err="1">
                <a:solidFill>
                  <a:srgbClr val="2D2D2D"/>
                </a:solidFill>
                <a:effectLst/>
                <a:latin typeface="Indeed Sans"/>
              </a:rPr>
              <a:t>berulang</a:t>
            </a:r>
            <a:r>
              <a:rPr lang="en-US" sz="2800" b="0" i="0" dirty="0">
                <a:solidFill>
                  <a:srgbClr val="2D2D2D"/>
                </a:solidFill>
                <a:effectLst/>
                <a:latin typeface="Indeed Sans"/>
              </a:rPr>
              <a:t> (</a:t>
            </a:r>
            <a:r>
              <a:rPr lang="en-US" sz="2800" b="0" i="0" dirty="0" err="1">
                <a:solidFill>
                  <a:srgbClr val="2D2D2D"/>
                </a:solidFill>
                <a:effectLst/>
                <a:latin typeface="Indeed Sans"/>
              </a:rPr>
              <a:t>Iterasi</a:t>
            </a:r>
            <a:r>
              <a:rPr lang="en-US" sz="2800" b="0" i="0" dirty="0">
                <a:solidFill>
                  <a:srgbClr val="2D2D2D"/>
                </a:solidFill>
                <a:effectLst/>
                <a:latin typeface="Indeed Sans"/>
              </a:rPr>
              <a:t>):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1397452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1455</TotalTime>
  <Words>517</Words>
  <Application>Microsoft Office PowerPoint</Application>
  <PresentationFormat>Widescreen</PresentationFormat>
  <Paragraphs>81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Aptos</vt:lpstr>
      <vt:lpstr>Aptos Display</vt:lpstr>
      <vt:lpstr>Arial</vt:lpstr>
      <vt:lpstr>Indeed Sans</vt:lpstr>
      <vt:lpstr>mulish</vt:lpstr>
      <vt:lpstr>Office Theme</vt:lpstr>
      <vt:lpstr>Simulasi dengan Excel</vt:lpstr>
      <vt:lpstr>Daftar Isi:</vt:lpstr>
      <vt:lpstr>Komputasi Sederhana</vt:lpstr>
      <vt:lpstr>Input Persamaan</vt:lpstr>
      <vt:lpstr>Contoh: Hukum Newton</vt:lpstr>
      <vt:lpstr>Contoh: Hukum Newton menggunakan variabel</vt:lpstr>
      <vt:lpstr>Loop/Iterasi</vt:lpstr>
      <vt:lpstr>Aktifkan perhitungan berulang (Iterasi):</vt:lpstr>
      <vt:lpstr>PowerPoint Presentation</vt:lpstr>
      <vt:lpstr>Iterasi Sederhana</vt:lpstr>
      <vt:lpstr>Tombol F9</vt:lpstr>
      <vt:lpstr>Osilasi Bandul Sederhana</vt:lpstr>
      <vt:lpstr>Osilasi Sistem Massa-Pegas</vt:lpstr>
      <vt:lpstr>Menyelesaikan Persamaan dengan Solver</vt:lpstr>
      <vt:lpstr>Tambahkan Solver</vt:lpstr>
      <vt:lpstr>Contoh 1: f(x) = 0</vt:lpstr>
      <vt:lpstr>Contoh 2: Persamaan Linier</vt:lpstr>
      <vt:lpstr>Contoh 3: model f(x) = ax +b</vt:lpstr>
      <vt:lpstr>Tautan Penting: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I Wayan Sudiarta</dc:creator>
  <cp:lastModifiedBy>IW Sudiarta</cp:lastModifiedBy>
  <cp:revision>17</cp:revision>
  <dcterms:created xsi:type="dcterms:W3CDTF">2024-08-14T10:06:38Z</dcterms:created>
  <dcterms:modified xsi:type="dcterms:W3CDTF">2024-08-30T19:14:23Z</dcterms:modified>
</cp:coreProperties>
</file>